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87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22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303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77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1192F9-EC6E-1948-4D41-31186BBF3295}"/>
              </a:ext>
            </a:extLst>
          </p:cNvPr>
          <p:cNvSpPr txBox="1"/>
          <p:nvPr userDrawn="1"/>
        </p:nvSpPr>
        <p:spPr>
          <a:xfrm>
            <a:off x="11347483" y="6376213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809" y="3550955"/>
            <a:ext cx="7620000" cy="3223171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1185530" y="3919924"/>
            <a:ext cx="6477000" cy="1676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M&amp;A DAY 1</a:t>
            </a:r>
            <a:endParaRPr lang="en-US" sz="6000" dirty="0"/>
          </a:p>
        </p:txBody>
      </p:sp>
      <p:sp>
        <p:nvSpPr>
          <p:cNvPr id="6" name="Text 1"/>
          <p:cNvSpPr/>
          <p:nvPr/>
        </p:nvSpPr>
        <p:spPr>
          <a:xfrm>
            <a:off x="-2525410" y="5556709"/>
            <a:ext cx="1389888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880"/>
              </a:lnSpc>
              <a:buNone/>
            </a:pPr>
            <a:r>
              <a:rPr lang="en-US" sz="4400" dirty="0">
                <a:solidFill>
                  <a:srgbClr val="546E7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OVERVIEW</a:t>
            </a:r>
            <a:endParaRPr 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096542"/>
            <a:ext cx="11049000" cy="345936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096542"/>
            <a:ext cx="1795016" cy="716161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6516" y="2096542"/>
            <a:ext cx="3228380" cy="71616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4896" y="2096542"/>
            <a:ext cx="6025604" cy="7161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812703"/>
            <a:ext cx="1795016" cy="685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6516" y="2812703"/>
            <a:ext cx="3228380" cy="685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94896" y="2812703"/>
            <a:ext cx="6025604" cy="685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498503"/>
            <a:ext cx="1795016" cy="6858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66516" y="3498503"/>
            <a:ext cx="3228380" cy="685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94896" y="3498503"/>
            <a:ext cx="6025604" cy="6858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184303"/>
            <a:ext cx="1795016" cy="685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66516" y="4184303"/>
            <a:ext cx="3228380" cy="685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94896" y="4184303"/>
            <a:ext cx="6025604" cy="6858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762000"/>
            <a:ext cx="1258824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Full Day 1 Schedule</a:t>
            </a:r>
            <a:endParaRPr lang="en-US" sz="4200" dirty="0"/>
          </a:p>
        </p:txBody>
      </p:sp>
      <p:sp>
        <p:nvSpPr>
          <p:cNvPr id="18" name="Text 1"/>
          <p:cNvSpPr/>
          <p:nvPr/>
        </p:nvSpPr>
        <p:spPr>
          <a:xfrm>
            <a:off x="762000" y="2096542"/>
            <a:ext cx="1414016" cy="716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Time</a:t>
            </a:r>
            <a:endParaRPr lang="en-US" sz="1650" dirty="0"/>
          </a:p>
        </p:txBody>
      </p:sp>
      <p:sp>
        <p:nvSpPr>
          <p:cNvPr id="19" name="Text 2"/>
          <p:cNvSpPr/>
          <p:nvPr/>
        </p:nvSpPr>
        <p:spPr>
          <a:xfrm>
            <a:off x="2557016" y="2096542"/>
            <a:ext cx="2847380" cy="716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Session</a:t>
            </a:r>
            <a:endParaRPr lang="en-US" sz="1650" dirty="0"/>
          </a:p>
        </p:txBody>
      </p:sp>
      <p:sp>
        <p:nvSpPr>
          <p:cNvPr id="20" name="Text 3"/>
          <p:cNvSpPr/>
          <p:nvPr/>
        </p:nvSpPr>
        <p:spPr>
          <a:xfrm>
            <a:off x="5785396" y="2096542"/>
            <a:ext cx="5644604" cy="7161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Key Objective</a:t>
            </a:r>
            <a:endParaRPr lang="en-US" sz="1650" dirty="0"/>
          </a:p>
        </p:txBody>
      </p:sp>
      <p:sp>
        <p:nvSpPr>
          <p:cNvPr id="21" name="Text 4"/>
          <p:cNvSpPr/>
          <p:nvPr/>
        </p:nvSpPr>
        <p:spPr>
          <a:xfrm>
            <a:off x="762000" y="2812703"/>
            <a:ext cx="192083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08:30 AM</a:t>
            </a:r>
            <a:endParaRPr lang="en-US" sz="1500" dirty="0"/>
          </a:p>
        </p:txBody>
      </p:sp>
      <p:sp>
        <p:nvSpPr>
          <p:cNvPr id="22" name="Text 5"/>
          <p:cNvSpPr/>
          <p:nvPr/>
        </p:nvSpPr>
        <p:spPr>
          <a:xfrm>
            <a:off x="2557016" y="2812703"/>
            <a:ext cx="403243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Welcome &amp; Logo Gifts</a:t>
            </a:r>
            <a:endParaRPr lang="en-US" sz="1500" dirty="0"/>
          </a:p>
        </p:txBody>
      </p:sp>
      <p:sp>
        <p:nvSpPr>
          <p:cNvPr id="23" name="Text 6"/>
          <p:cNvSpPr/>
          <p:nvPr/>
        </p:nvSpPr>
        <p:spPr>
          <a:xfrm>
            <a:off x="5785396" y="2812703"/>
            <a:ext cx="9850697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Create belonging and positive first impression</a:t>
            </a:r>
            <a:endParaRPr lang="en-US" sz="1500" dirty="0"/>
          </a:p>
        </p:txBody>
      </p:sp>
      <p:sp>
        <p:nvSpPr>
          <p:cNvPr id="24" name="Text 7"/>
          <p:cNvSpPr/>
          <p:nvPr/>
        </p:nvSpPr>
        <p:spPr>
          <a:xfrm>
            <a:off x="762000" y="3498503"/>
            <a:ext cx="192083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09:45 AM</a:t>
            </a:r>
            <a:endParaRPr lang="en-US" sz="1500" dirty="0"/>
          </a:p>
        </p:txBody>
      </p:sp>
      <p:sp>
        <p:nvSpPr>
          <p:cNvPr id="25" name="Text 8"/>
          <p:cNvSpPr/>
          <p:nvPr/>
        </p:nvSpPr>
        <p:spPr>
          <a:xfrm>
            <a:off x="2557016" y="3498503"/>
            <a:ext cx="383081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Meet the Leadership</a:t>
            </a:r>
            <a:endParaRPr lang="en-US" sz="1500" dirty="0"/>
          </a:p>
        </p:txBody>
      </p:sp>
      <p:sp>
        <p:nvSpPr>
          <p:cNvPr id="26" name="Text 9"/>
          <p:cNvSpPr/>
          <p:nvPr/>
        </p:nvSpPr>
        <p:spPr>
          <a:xfrm>
            <a:off x="5785396" y="3498503"/>
            <a:ext cx="8351678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Humanize leadership with bios and facts</a:t>
            </a:r>
            <a:endParaRPr lang="en-US" sz="1500" dirty="0"/>
          </a:p>
        </p:txBody>
      </p:sp>
      <p:sp>
        <p:nvSpPr>
          <p:cNvPr id="27" name="Text 10"/>
          <p:cNvSpPr/>
          <p:nvPr/>
        </p:nvSpPr>
        <p:spPr>
          <a:xfrm>
            <a:off x="762000" y="4184303"/>
            <a:ext cx="192083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12:00 PM</a:t>
            </a:r>
            <a:endParaRPr lang="en-US" sz="1500" dirty="0"/>
          </a:p>
        </p:txBody>
      </p:sp>
      <p:sp>
        <p:nvSpPr>
          <p:cNvPr id="28" name="Text 11"/>
          <p:cNvSpPr/>
          <p:nvPr/>
        </p:nvSpPr>
        <p:spPr>
          <a:xfrm>
            <a:off x="2557016" y="4184303"/>
            <a:ext cx="3427567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Celebration Lunch</a:t>
            </a:r>
            <a:endParaRPr lang="en-US" sz="1500" dirty="0"/>
          </a:p>
        </p:txBody>
      </p:sp>
      <p:sp>
        <p:nvSpPr>
          <p:cNvPr id="29" name="Text 12"/>
          <p:cNvSpPr/>
          <p:nvPr/>
        </p:nvSpPr>
        <p:spPr>
          <a:xfrm>
            <a:off x="5785396" y="4184303"/>
            <a:ext cx="9422406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Build pride through high-quality social time</a:t>
            </a:r>
            <a:endParaRPr lang="en-US" sz="1500" dirty="0"/>
          </a:p>
        </p:txBody>
      </p:sp>
      <p:sp>
        <p:nvSpPr>
          <p:cNvPr id="30" name="Text 13"/>
          <p:cNvSpPr/>
          <p:nvPr/>
        </p:nvSpPr>
        <p:spPr>
          <a:xfrm>
            <a:off x="762000" y="4870103"/>
            <a:ext cx="192083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03:30 PM</a:t>
            </a:r>
            <a:endParaRPr lang="en-US" sz="1500" dirty="0"/>
          </a:p>
        </p:txBody>
      </p:sp>
      <p:sp>
        <p:nvSpPr>
          <p:cNvPr id="31" name="Text 14"/>
          <p:cNvSpPr/>
          <p:nvPr/>
        </p:nvSpPr>
        <p:spPr>
          <a:xfrm>
            <a:off x="2557016" y="4870103"/>
            <a:ext cx="302432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Interactive Q&amp;A</a:t>
            </a:r>
            <a:endParaRPr lang="en-US" sz="1500" dirty="0"/>
          </a:p>
        </p:txBody>
      </p:sp>
      <p:sp>
        <p:nvSpPr>
          <p:cNvPr id="32" name="Text 15"/>
          <p:cNvSpPr/>
          <p:nvPr/>
        </p:nvSpPr>
        <p:spPr>
          <a:xfrm>
            <a:off x="5785396" y="4870103"/>
            <a:ext cx="706680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Address concerns and erase doubts</a:t>
            </a:r>
            <a:endParaRPr lang="en-US" sz="1500" dirty="0"/>
          </a:p>
        </p:txBody>
      </p:sp>
      <p:sp>
        <p:nvSpPr>
          <p:cNvPr id="33" name="Text 16"/>
          <p:cNvSpPr/>
          <p:nvPr/>
        </p:nvSpPr>
        <p:spPr>
          <a:xfrm>
            <a:off x="-548640" y="5746403"/>
            <a:ext cx="13289280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i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*Focusing on a celebratory atmosphere while avoiding tedious data dumps.</a:t>
            </a:r>
            <a:endParaRPr lang="en-US" sz="1200" dirty="0"/>
          </a:p>
        </p:txBody>
      </p:sp>
      <p:sp>
        <p:nvSpPr>
          <p:cNvPr id="36" name="Holder 5">
            <a:extLst>
              <a:ext uri="{FF2B5EF4-FFF2-40B4-BE49-F238E27FC236}">
                <a16:creationId xmlns:a16="http://schemas.microsoft.com/office/drawing/2014/main" id="{52409441-7E1C-3D25-4AE3-2B1E68A1BA52}"/>
              </a:ext>
            </a:extLst>
          </p:cNvPr>
          <p:cNvSpPr txBox="1">
            <a:spLocks/>
          </p:cNvSpPr>
          <p:nvPr/>
        </p:nvSpPr>
        <p:spPr>
          <a:xfrm>
            <a:off x="517467" y="6774416"/>
            <a:ext cx="452151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© 100-Day Advisors    MandAPlaybook.com</a:t>
            </a:r>
            <a:endParaRPr lang="en-US" sz="12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BFD8F5-4D26-88DF-F59C-3B116DDD6A29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0500"/>
            <a:ext cx="6096000" cy="68580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62000" y="1528763"/>
            <a:ext cx="960120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Morning Kickoff</a:t>
            </a:r>
            <a:endParaRPr lang="en-US" sz="4200" dirty="0"/>
          </a:p>
        </p:txBody>
      </p:sp>
      <p:sp>
        <p:nvSpPr>
          <p:cNvPr id="6" name="Text 1"/>
          <p:cNvSpPr/>
          <p:nvPr/>
        </p:nvSpPr>
        <p:spPr>
          <a:xfrm>
            <a:off x="762000" y="2528888"/>
            <a:ext cx="57607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D47A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Setting the Vision</a:t>
            </a:r>
            <a:endParaRPr lang="en-US" sz="2100" dirty="0"/>
          </a:p>
        </p:txBody>
      </p:sp>
      <p:sp>
        <p:nvSpPr>
          <p:cNvPr id="7" name="Text 2"/>
          <p:cNvSpPr/>
          <p:nvPr/>
        </p:nvSpPr>
        <p:spPr>
          <a:xfrm>
            <a:off x="762000" y="3214688"/>
            <a:ext cx="4572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Starting the day with energy and a clear sense of combined potential.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1047750" y="4357688"/>
            <a:ext cx="10929938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Logo Gift Distribution:</a:t>
            </a: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Instant sense of belonging.</a:t>
            </a:r>
            <a:endParaRPr lang="en-US" sz="1500" dirty="0"/>
          </a:p>
        </p:txBody>
      </p:sp>
      <p:sp>
        <p:nvSpPr>
          <p:cNvPr id="9" name="Text 4"/>
          <p:cNvSpPr/>
          <p:nvPr/>
        </p:nvSpPr>
        <p:spPr>
          <a:xfrm>
            <a:off x="1047750" y="4805363"/>
            <a:ext cx="1050131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"Better Together":</a:t>
            </a: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High-profile executive vision.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1047750" y="5253038"/>
            <a:ext cx="1071562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Networking Break:</a:t>
            </a: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Breaking "Us vs. Them" barriers.</a:t>
            </a:r>
            <a:endParaRPr lang="en-US" sz="1500" dirty="0"/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C145D9D6-FAAA-3C58-7A98-CD990DE9CAE0}"/>
              </a:ext>
            </a:extLst>
          </p:cNvPr>
          <p:cNvSpPr txBox="1">
            <a:spLocks/>
          </p:cNvSpPr>
          <p:nvPr/>
        </p:nvSpPr>
        <p:spPr>
          <a:xfrm>
            <a:off x="517467" y="6774416"/>
            <a:ext cx="452151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© 100-Day Advisors    MandAPlaybook.com</a:t>
            </a:r>
            <a:endParaRPr lang="en-US" sz="12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E7D8ED-E58E-B8F5-CC80-52BD0D5A46DB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71500" y="762000"/>
            <a:ext cx="1104900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Celebration Lunch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-1673543" y="3027015"/>
            <a:ext cx="1248156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150" dirty="0">
                <a:solidFill>
                  <a:srgbClr val="1A237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Internal celebration with </a:t>
            </a:r>
            <a:endParaRPr lang="en-US" sz="3150" dirty="0"/>
          </a:p>
        </p:txBody>
      </p:sp>
      <p:sp>
        <p:nvSpPr>
          <p:cNvPr id="6" name="Text 2"/>
          <p:cNvSpPr/>
          <p:nvPr/>
        </p:nvSpPr>
        <p:spPr>
          <a:xfrm>
            <a:off x="4169545" y="3051530"/>
            <a:ext cx="816102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150" b="1" dirty="0">
                <a:solidFill>
                  <a:srgbClr val="FF6F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 high-quality food</a:t>
            </a:r>
            <a:endParaRPr lang="en-US" sz="3150" dirty="0"/>
          </a:p>
        </p:txBody>
      </p:sp>
      <p:sp>
        <p:nvSpPr>
          <p:cNvPr id="7" name="Text 3"/>
          <p:cNvSpPr/>
          <p:nvPr/>
        </p:nvSpPr>
        <p:spPr>
          <a:xfrm>
            <a:off x="2528888" y="3587055"/>
            <a:ext cx="7134225" cy="104581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4410"/>
              </a:lnSpc>
              <a:buNone/>
            </a:pPr>
            <a:r>
              <a:rPr lang="en-US" sz="3150" dirty="0">
                <a:solidFill>
                  <a:srgbClr val="1A237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to build "NewCo" pride and foster genuine social interaction.</a:t>
            </a:r>
            <a:endParaRPr lang="en-US" sz="3150" dirty="0"/>
          </a:p>
        </p:txBody>
      </p:sp>
      <p:sp>
        <p:nvSpPr>
          <p:cNvPr id="8" name="Text 4"/>
          <p:cNvSpPr/>
          <p:nvPr/>
        </p:nvSpPr>
        <p:spPr>
          <a:xfrm>
            <a:off x="1203960" y="4964311"/>
            <a:ext cx="978408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6F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— 12:00 PM Combined Company Event</a:t>
            </a:r>
            <a:endParaRPr lang="en-US" sz="1800" dirty="0"/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F4DCEA82-462F-F90B-25E9-B2251AD438FE}"/>
              </a:ext>
            </a:extLst>
          </p:cNvPr>
          <p:cNvSpPr txBox="1">
            <a:spLocks/>
          </p:cNvSpPr>
          <p:nvPr/>
        </p:nvSpPr>
        <p:spPr>
          <a:xfrm>
            <a:off x="517467" y="6774416"/>
            <a:ext cx="452151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© 100-Day Advisors    MandAPlaybook.com</a:t>
            </a:r>
            <a:endParaRPr lang="en-US" sz="12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B68E48-940E-6177-A939-1A510844354F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613845"/>
            <a:ext cx="5238750" cy="92958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733925"/>
            <a:ext cx="5238750" cy="92958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1750" y="2214563"/>
            <a:ext cx="5238750" cy="38100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571500" y="762000"/>
            <a:ext cx="1216152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Afternoon Deep Dive</a:t>
            </a:r>
            <a:endParaRPr lang="en-US" sz="4200" dirty="0"/>
          </a:p>
        </p:txBody>
      </p:sp>
      <p:sp>
        <p:nvSpPr>
          <p:cNvPr id="8" name="Text 1"/>
          <p:cNvSpPr/>
          <p:nvPr/>
        </p:nvSpPr>
        <p:spPr>
          <a:xfrm>
            <a:off x="571500" y="2575620"/>
            <a:ext cx="523875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D47A1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Culture &amp; Roles</a:t>
            </a:r>
            <a:endParaRPr lang="en-US" sz="2100" dirty="0"/>
          </a:p>
        </p:txBody>
      </p:sp>
      <p:sp>
        <p:nvSpPr>
          <p:cNvPr id="9" name="Text 2"/>
          <p:cNvSpPr/>
          <p:nvPr/>
        </p:nvSpPr>
        <p:spPr>
          <a:xfrm>
            <a:off x="571500" y="3118545"/>
            <a:ext cx="134874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Defining how to fit in and succeed in the new organization.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762000" y="3804345"/>
            <a:ext cx="48577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Functional Breakouts:</a:t>
            </a:r>
            <a:r>
              <a:rPr lang="en-US" sz="135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Understanding specific titles, managers, and day-to-day operations.</a:t>
            </a:r>
            <a:endParaRPr lang="en-US" sz="1350" dirty="0"/>
          </a:p>
        </p:txBody>
      </p:sp>
      <p:sp>
        <p:nvSpPr>
          <p:cNvPr id="11" name="Text 4"/>
          <p:cNvSpPr/>
          <p:nvPr/>
        </p:nvSpPr>
        <p:spPr>
          <a:xfrm>
            <a:off x="762000" y="4924425"/>
            <a:ext cx="48577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Call to Action:</a:t>
            </a:r>
            <a:r>
              <a:rPr lang="en-US" sz="135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Closing remarks designed to accelerate performance and enthusiasm.</a:t>
            </a:r>
            <a:endParaRPr lang="en-US" sz="1350" dirty="0"/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83EBA74B-30EE-F898-2E33-74DD6AD4E306}"/>
              </a:ext>
            </a:extLst>
          </p:cNvPr>
          <p:cNvSpPr txBox="1">
            <a:spLocks/>
          </p:cNvSpPr>
          <p:nvPr/>
        </p:nvSpPr>
        <p:spPr>
          <a:xfrm>
            <a:off x="517467" y="6774416"/>
            <a:ext cx="452151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© 100-Day Advisors    MandAPlaybook.com</a:t>
            </a:r>
            <a:endParaRPr lang="en-US" sz="12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99F363-9601-9D1F-AB28-B06ED483902D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750" y="2276475"/>
            <a:ext cx="8572500" cy="9906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250" y="2657475"/>
            <a:ext cx="200025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9750" y="3505200"/>
            <a:ext cx="8572500" cy="990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0" y="3886200"/>
            <a:ext cx="257175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9750" y="4733925"/>
            <a:ext cx="8572500" cy="990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0" y="5114925"/>
            <a:ext cx="228600" cy="22860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571500" y="762000"/>
            <a:ext cx="1344168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Key Design Principles</a:t>
            </a:r>
            <a:endParaRPr lang="en-US" sz="4200" dirty="0"/>
          </a:p>
        </p:txBody>
      </p:sp>
      <p:sp>
        <p:nvSpPr>
          <p:cNvPr id="11" name="Text 1"/>
          <p:cNvSpPr/>
          <p:nvPr/>
        </p:nvSpPr>
        <p:spPr>
          <a:xfrm>
            <a:off x="2381250" y="2276475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Executive Engagement</a:t>
            </a: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
Leaders stay involved throughout, avoiding "flyover" appearances.</a:t>
            </a:r>
            <a:endParaRPr lang="en-US" sz="1500" dirty="0"/>
          </a:p>
        </p:txBody>
      </p:sp>
      <p:sp>
        <p:nvSpPr>
          <p:cNvPr id="12" name="Text 2"/>
          <p:cNvSpPr/>
          <p:nvPr/>
        </p:nvSpPr>
        <p:spPr>
          <a:xfrm>
            <a:off x="2381250" y="3505200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Energy Management</a:t>
            </a: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
Content is chunked into manageable sessions to keep energy high.</a:t>
            </a:r>
            <a:endParaRPr lang="en-US" sz="1500" dirty="0"/>
          </a:p>
        </p:txBody>
      </p:sp>
      <p:sp>
        <p:nvSpPr>
          <p:cNvPr id="13" name="Text 3"/>
          <p:cNvSpPr/>
          <p:nvPr/>
        </p:nvSpPr>
        <p:spPr>
          <a:xfrm>
            <a:off x="2381250" y="4733925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Strategic Focus</a:t>
            </a:r>
            <a:r>
              <a:rPr lang="en-US" sz="1500" dirty="0">
                <a:solidFill>
                  <a:srgbClr val="333333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
Standard "damper" topics like policies are handled in separate sessions.</a:t>
            </a:r>
            <a:endParaRPr lang="en-US" sz="1500" dirty="0"/>
          </a:p>
        </p:txBody>
      </p:sp>
      <p:sp>
        <p:nvSpPr>
          <p:cNvPr id="14" name="Holder 5">
            <a:extLst>
              <a:ext uri="{FF2B5EF4-FFF2-40B4-BE49-F238E27FC236}">
                <a16:creationId xmlns:a16="http://schemas.microsoft.com/office/drawing/2014/main" id="{EB128D7C-F3DB-CD3E-0895-3214C07A437F}"/>
              </a:ext>
            </a:extLst>
          </p:cNvPr>
          <p:cNvSpPr txBox="1">
            <a:spLocks/>
          </p:cNvSpPr>
          <p:nvPr/>
        </p:nvSpPr>
        <p:spPr>
          <a:xfrm>
            <a:off x="517467" y="6774416"/>
            <a:ext cx="452151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© 100-Day Advisors    MandAPlaybook.com</a:t>
            </a:r>
            <a:endParaRPr lang="en-US" sz="12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3E7041-F34C-2F79-6245-BF6BABD46736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2004" y="4259148"/>
            <a:ext cx="503959" cy="50395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571500" y="762000"/>
            <a:ext cx="1280160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A237E"/>
                </a:solidFill>
                <a:latin typeface="Playfair Display" pitchFamily="34" charset="0"/>
                <a:ea typeface="Playfair Display" pitchFamily="34" charset="-122"/>
                <a:cs typeface="Playfair Display" pitchFamily="34" charset="-120"/>
              </a:rPr>
              <a:t>Building NewCo Pride</a:t>
            </a:r>
            <a:endParaRPr lang="en-US" sz="4200" dirty="0"/>
          </a:p>
        </p:txBody>
      </p:sp>
      <p:sp>
        <p:nvSpPr>
          <p:cNvPr id="6" name="Text 1"/>
          <p:cNvSpPr/>
          <p:nvPr/>
        </p:nvSpPr>
        <p:spPr>
          <a:xfrm>
            <a:off x="-2326958" y="3291929"/>
            <a:ext cx="1563624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2700" dirty="0">
                <a:solidFill>
                  <a:srgbClr val="1A237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Accelerate performance and leave with </a:t>
            </a:r>
            <a:endParaRPr lang="en-US" sz="2700" dirty="0"/>
          </a:p>
        </p:txBody>
      </p:sp>
      <p:sp>
        <p:nvSpPr>
          <p:cNvPr id="7" name="Text 2"/>
          <p:cNvSpPr/>
          <p:nvPr/>
        </p:nvSpPr>
        <p:spPr>
          <a:xfrm>
            <a:off x="1122998" y="3481973"/>
            <a:ext cx="8727584" cy="8990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algn="ctr">
              <a:lnSpc>
                <a:spcPts val="3780"/>
              </a:lnSpc>
            </a:pPr>
            <a:r>
              <a:rPr lang="en-US" sz="2700" b="1" dirty="0">
                <a:solidFill>
                  <a:srgbClr val="FF6F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genuine enthusiasm </a:t>
            </a:r>
            <a:r>
              <a:rPr lang="en-US" sz="2700" dirty="0">
                <a:solidFill>
                  <a:srgbClr val="1A237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for our shared future.</a:t>
            </a:r>
            <a:endParaRPr lang="en-US" sz="2700" dirty="0"/>
          </a:p>
        </p:txBody>
      </p:sp>
      <p:sp>
        <p:nvSpPr>
          <p:cNvPr id="8" name="Text 3"/>
          <p:cNvSpPr/>
          <p:nvPr/>
        </p:nvSpPr>
        <p:spPr>
          <a:xfrm>
            <a:off x="2240280" y="3914774"/>
            <a:ext cx="946404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2700" dirty="0">
                <a:solidFill>
                  <a:srgbClr val="1A237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endParaRPr lang="en-US" sz="2700" dirty="0"/>
          </a:p>
        </p:txBody>
      </p:sp>
      <p:sp>
        <p:nvSpPr>
          <p:cNvPr id="9" name="Text 4"/>
          <p:cNvSpPr/>
          <p:nvPr/>
        </p:nvSpPr>
        <p:spPr>
          <a:xfrm>
            <a:off x="1067190" y="4394744"/>
            <a:ext cx="88392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D47A1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    Ready for Day 1</a:t>
            </a:r>
            <a:endParaRPr lang="en-US" sz="1800" dirty="0"/>
          </a:p>
        </p:txBody>
      </p:sp>
      <p:sp>
        <p:nvSpPr>
          <p:cNvPr id="11" name="Holder 5">
            <a:extLst>
              <a:ext uri="{FF2B5EF4-FFF2-40B4-BE49-F238E27FC236}">
                <a16:creationId xmlns:a16="http://schemas.microsoft.com/office/drawing/2014/main" id="{57B362E3-8300-1817-90A7-60032D37F8ED}"/>
              </a:ext>
            </a:extLst>
          </p:cNvPr>
          <p:cNvSpPr txBox="1">
            <a:spLocks/>
          </p:cNvSpPr>
          <p:nvPr/>
        </p:nvSpPr>
        <p:spPr>
          <a:xfrm>
            <a:off x="517467" y="6774416"/>
            <a:ext cx="452151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200" dirty="0">
                <a:solidFill>
                  <a:schemeClr val="tx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© 100-Day Advisors    MandAPlaybook.com</a:t>
            </a:r>
            <a:endParaRPr lang="en-US" sz="1200" dirty="0">
              <a:solidFill>
                <a:schemeClr val="tx1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1B5A54-F19C-AE38-E97D-8C66F2507FA6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1522" y="9332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1522" y="199832"/>
            <a:ext cx="12192000" cy="685800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40280" y="3914774"/>
            <a:ext cx="946404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2700" dirty="0">
                <a:solidFill>
                  <a:srgbClr val="1A237E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1B5A54-F19C-AE38-E97D-8C66F2507FA6}"/>
              </a:ext>
            </a:extLst>
          </p:cNvPr>
          <p:cNvSpPr txBox="1"/>
          <p:nvPr/>
        </p:nvSpPr>
        <p:spPr>
          <a:xfrm>
            <a:off x="11349038" y="6756826"/>
            <a:ext cx="8429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E11F39D-2A96-4C42-A146-FEC23018B04D}" type="slidenum">
              <a:rPr lang="en-US" sz="120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</a:t>
            </a:fld>
            <a:endParaRPr lang="en-US" sz="1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Google Shape;188;p7">
            <a:extLst>
              <a:ext uri="{FF2B5EF4-FFF2-40B4-BE49-F238E27FC236}">
                <a16:creationId xmlns:a16="http://schemas.microsoft.com/office/drawing/2014/main" id="{7B02E4CB-5B13-EF3E-EB04-B6CDD78140A9}"/>
              </a:ext>
            </a:extLst>
          </p:cNvPr>
          <p:cNvSpPr/>
          <p:nvPr/>
        </p:nvSpPr>
        <p:spPr>
          <a:xfrm>
            <a:off x="4046450" y="3426309"/>
            <a:ext cx="2504887" cy="4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 rtl="0"/>
            <a:r>
              <a:rPr lang="en-US" sz="24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Google Shape;201;p7">
            <a:extLst>
              <a:ext uri="{FF2B5EF4-FFF2-40B4-BE49-F238E27FC236}">
                <a16:creationId xmlns:a16="http://schemas.microsoft.com/office/drawing/2014/main" id="{7ED12723-0422-E59F-4992-E40560A8E03B}"/>
              </a:ext>
            </a:extLst>
          </p:cNvPr>
          <p:cNvSpPr txBox="1"/>
          <p:nvPr/>
        </p:nvSpPr>
        <p:spPr>
          <a:xfrm>
            <a:off x="2576693" y="2401824"/>
            <a:ext cx="5400213" cy="92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994" tIns="45697" rIns="91419" bIns="45697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6000" b="1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1092" dirty="0">
              <a:solidFill>
                <a:schemeClr val="accent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C31433-4E5C-89B1-C755-278371BAF1F4}"/>
              </a:ext>
            </a:extLst>
          </p:cNvPr>
          <p:cNvSpPr/>
          <p:nvPr/>
        </p:nvSpPr>
        <p:spPr>
          <a:xfrm>
            <a:off x="2274104" y="5186220"/>
            <a:ext cx="3071484" cy="4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30B9DC-97F6-1CDC-E4FC-4F282B608FCB}"/>
              </a:ext>
            </a:extLst>
          </p:cNvPr>
          <p:cNvSpPr/>
          <p:nvPr/>
        </p:nvSpPr>
        <p:spPr>
          <a:xfrm>
            <a:off x="5263197" y="5171709"/>
            <a:ext cx="3316547" cy="4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1E596C09-06DC-2EB4-AC9F-1DA89A62E2AC}"/>
              </a:ext>
            </a:extLst>
          </p:cNvPr>
          <p:cNvSpPr/>
          <p:nvPr/>
        </p:nvSpPr>
        <p:spPr>
          <a:xfrm>
            <a:off x="6513190" y="4343965"/>
            <a:ext cx="809773" cy="67155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09696" tIns="54832" rIns="109696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Google Shape;172;p9">
            <a:extLst>
              <a:ext uri="{FF2B5EF4-FFF2-40B4-BE49-F238E27FC236}">
                <a16:creationId xmlns:a16="http://schemas.microsoft.com/office/drawing/2014/main" id="{EABA4DFE-838D-FDC7-544B-D4508D7C3A83}"/>
              </a:ext>
            </a:extLst>
          </p:cNvPr>
          <p:cNvSpPr/>
          <p:nvPr/>
        </p:nvSpPr>
        <p:spPr>
          <a:xfrm>
            <a:off x="3465590" y="4358478"/>
            <a:ext cx="809773" cy="67155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09696" tIns="54832" rIns="109696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" name="Google Shape;167;p9" descr="Envelope outline">
            <a:extLst>
              <a:ext uri="{FF2B5EF4-FFF2-40B4-BE49-F238E27FC236}">
                <a16:creationId xmlns:a16="http://schemas.microsoft.com/office/drawing/2014/main" id="{EE43A287-D9B5-8F0E-BC1C-20D5B088E1C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35305" y="4475578"/>
            <a:ext cx="469845" cy="478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19" name="Google Shape;169;p9" descr="@ outline">
            <a:extLst>
              <a:ext uri="{FF2B5EF4-FFF2-40B4-BE49-F238E27FC236}">
                <a16:creationId xmlns:a16="http://schemas.microsoft.com/office/drawing/2014/main" id="{69F6653F-A879-663E-6130-3ED11EB6529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6135" y="4424497"/>
            <a:ext cx="510490" cy="5355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CC5371A-4275-0D4F-B84D-6BAF22E5D5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1537" y="569966"/>
            <a:ext cx="4854121" cy="171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35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327</Words>
  <Application>Microsoft Macintosh PowerPoint</Application>
  <PresentationFormat>Widescreen</PresentationFormat>
  <Paragraphs>72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Arial</vt:lpstr>
      <vt:lpstr>Calibri</vt:lpstr>
      <vt:lpstr>Century Gothic</vt:lpstr>
      <vt:lpstr>Lato</vt:lpstr>
      <vt:lpstr>Playfair Display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JOE ABERGER</cp:lastModifiedBy>
  <cp:revision>9</cp:revision>
  <dcterms:created xsi:type="dcterms:W3CDTF">2026-03-10T20:26:44Z</dcterms:created>
  <dcterms:modified xsi:type="dcterms:W3CDTF">2026-06-26T19:45:23Z</dcterms:modified>
</cp:coreProperties>
</file>